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sldIdLst>
    <p:sldId id="2533" r:id="rId5"/>
    <p:sldId id="2534" r:id="rId6"/>
    <p:sldId id="2532" r:id="rId7"/>
    <p:sldId id="2535" r:id="rId8"/>
    <p:sldId id="2536" r:id="rId9"/>
    <p:sldId id="2537" r:id="rId10"/>
    <p:sldId id="252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74"/>
  </p:normalViewPr>
  <p:slideViewPr>
    <p:cSldViewPr snapToGrid="0" snapToObjects="1" showGuides="1">
      <p:cViewPr varScale="1">
        <p:scale>
          <a:sx n="50" d="100"/>
          <a:sy n="50" d="100"/>
        </p:scale>
        <p:origin x="36" y="97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7/17/2018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59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61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90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4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7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xmlns="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xmlns="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xmlns="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xmlns="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xmlns="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xmlns="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xmlns="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hape 61">
            <a:extLst>
              <a:ext uri="{FF2B5EF4-FFF2-40B4-BE49-F238E27FC236}">
                <a16:creationId xmlns:a16="http://schemas.microsoft.com/office/drawing/2014/main" xmlns="" id="{EFA7F577-E691-D948-943E-8D25DFE256F5}"/>
              </a:ext>
            </a:extLst>
          </p:cNvPr>
          <p:cNvSpPr/>
          <p:nvPr userDrawn="1"/>
        </p:nvSpPr>
        <p:spPr>
          <a:xfrm rot="16200000">
            <a:off x="-957749" y="4350527"/>
            <a:ext cx="2753703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1600" b="1" i="0" spc="0" dirty="0" smtClean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Information</a:t>
            </a:r>
            <a:r>
              <a:rPr lang="en-US" sz="1600" b="1" i="0" spc="0" baseline="0" dirty="0" smtClean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 Overlay – Part I</a:t>
            </a:r>
            <a:endParaRPr lang="en-US" sz="1600" b="1" i="0" spc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xmlns="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xmlns="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9" y="6115319"/>
            <a:ext cx="661684" cy="6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3" r:id="rId2"/>
    <p:sldLayoutId id="2147483651" r:id="rId3"/>
    <p:sldLayoutId id="2147483674" r:id="rId4"/>
    <p:sldLayoutId id="2147483653" r:id="rId5"/>
    <p:sldLayoutId id="2147483660" r:id="rId6"/>
    <p:sldLayoutId id="2147483670" r:id="rId7"/>
    <p:sldLayoutId id="2147483669" r:id="rId8"/>
    <p:sldLayoutId id="2147483664" r:id="rId9"/>
    <p:sldLayoutId id="2147483666" r:id="rId10"/>
    <p:sldLayoutId id="2147483675" r:id="rId11"/>
    <p:sldLayoutId id="2147483671" r:id="rId12"/>
    <p:sldLayoutId id="2147483677" r:id="rId13"/>
    <p:sldLayoutId id="2147483676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9056"/>
          <a:stretch/>
        </p:blipFill>
        <p:spPr>
          <a:xfrm>
            <a:off x="980387" y="1365373"/>
            <a:ext cx="3553514" cy="2809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08" b="16308"/>
          <a:stretch/>
        </p:blipFill>
        <p:spPr>
          <a:xfrm>
            <a:off x="4722326" y="1365373"/>
            <a:ext cx="3599866" cy="2809631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386" y="4421798"/>
            <a:ext cx="11076769" cy="1483702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Bindi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and (Women’s) Faces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5204" b="42849"/>
          <a:stretch/>
        </p:blipFill>
        <p:spPr>
          <a:xfrm>
            <a:off x="8449600" y="1365373"/>
            <a:ext cx="3607556" cy="28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-97" r="99"/>
          <a:stretch/>
        </p:blipFill>
        <p:spPr>
          <a:xfrm>
            <a:off x="1695450" y="1165349"/>
            <a:ext cx="5524500" cy="3667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209" t="7800" r="28360" b="13981"/>
          <a:stretch/>
        </p:blipFill>
        <p:spPr>
          <a:xfrm>
            <a:off x="7391400" y="1165349"/>
            <a:ext cx="3886200" cy="3660713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xmlns="" id="{AE6AE7FB-4892-5B4E-A7DB-B0F56C1C98F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95450" y="5238750"/>
            <a:ext cx="9582150" cy="1295399"/>
          </a:xfrm>
          <a:prstGeom prst="rect">
            <a:avLst/>
          </a:prstGeom>
        </p:spPr>
        <p:txBody>
          <a:bodyPr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A SIGN OF RESPECT OF OTHER WOMEN</a:t>
            </a:r>
          </a:p>
          <a:p>
            <a:pPr marL="0" indent="0">
              <a:buNone/>
            </a:pPr>
            <a:r>
              <a:rPr lang="en-US" dirty="0" smtClean="0"/>
              <a:t>A COMMUNITY WELCOME</a:t>
            </a:r>
          </a:p>
          <a:p>
            <a:pPr marL="0" indent="0">
              <a:buNone/>
            </a:pPr>
            <a:r>
              <a:rPr lang="en-US" dirty="0" smtClean="0"/>
              <a:t>CAN VARY IN SHAPE, COLOR, STYLE, COMPOSITION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CONTEXT-DEPENDENT (OCCASION, INFORMATION ABOUT THE PERSON, PLACE)</a:t>
            </a:r>
          </a:p>
        </p:txBody>
      </p:sp>
    </p:spTree>
    <p:extLst>
      <p:ext uri="{BB962C8B-B14F-4D97-AF65-F5344CB8AC3E}">
        <p14:creationId xmlns:p14="http://schemas.microsoft.com/office/powerpoint/2010/main" val="5535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666750"/>
            <a:ext cx="4008437" cy="33440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Information conveyed on the most powerful social communication tools – the face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4076479"/>
            <a:ext cx="4008437" cy="1181321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RELIGIOUS CUES</a:t>
            </a:r>
          </a:p>
          <a:p>
            <a:r>
              <a:rPr lang="en-US" dirty="0" smtClean="0"/>
              <a:t>CUES OF VALUES AND FAMILY BACKGROUND</a:t>
            </a:r>
          </a:p>
          <a:p>
            <a:r>
              <a:rPr lang="en-US" dirty="0" smtClean="0"/>
              <a:t>REGIONAL CUES</a:t>
            </a: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027" b="120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Text Placeholder 20">
            <a:extLst>
              <a:ext uri="{FF2B5EF4-FFF2-40B4-BE49-F238E27FC236}">
                <a16:creationId xmlns:a16="http://schemas.microsoft.com/office/drawing/2014/main" xmlns="" id="{AE6AE7FB-4892-5B4E-A7DB-B0F56C1C98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5257800"/>
            <a:ext cx="4008437" cy="1600199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CAN BE A SPACE FOR INFORMATION TO BE PROJECTED BY AN INDIVIDUAL</a:t>
            </a:r>
          </a:p>
          <a:p>
            <a:r>
              <a:rPr lang="en-US" dirty="0" smtClean="0"/>
              <a:t>CAN BE A SPACE FOR INFORMATION PROJECTED BY THEIR 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5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386" y="781049"/>
            <a:ext cx="4353614" cy="5367337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Calibri and Content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781049"/>
            <a:ext cx="6496050" cy="53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8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8725" y="849922"/>
            <a:ext cx="3157537" cy="41983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unintentional information leak due to a sans-serif font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28725" y="5143498"/>
            <a:ext cx="10387012" cy="12763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TYPOGRAPHY ADDED LIFE-CHANGING INFORMATION </a:t>
            </a:r>
          </a:p>
          <a:p>
            <a:r>
              <a:rPr lang="en-US" dirty="0" smtClean="0"/>
              <a:t>(REVEALING STRONG EVIDENCE OF A DOCUMENT BEING BACK-DATED)</a:t>
            </a:r>
          </a:p>
          <a:p>
            <a:r>
              <a:rPr lang="en-US" dirty="0"/>
              <a:t>FULL STORY: https://www.newsweek.com/brief-history-calibri-font-could-bring-down-pakistani-government-635794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50" y="849923"/>
            <a:ext cx="6934287" cy="38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0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3BC3A2D7-5CFE-0944-821B-1E6E676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386" y="781050"/>
            <a:ext cx="10716314" cy="1314450"/>
          </a:xfrm>
          <a:solidFill>
            <a:schemeClr val="bg1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Writing on the bathroom wall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97"/>
          <a:stretch/>
        </p:blipFill>
        <p:spPr bwMode="auto">
          <a:xfrm>
            <a:off x="980386" y="2262185"/>
            <a:ext cx="10716314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6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xmlns="" id="{CF7A04E8-D33E-244D-AFB2-10B9CDB5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Creative spaces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9349A659-D3D2-9F43-B94A-438B0C55F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2247679"/>
            <a:ext cx="4008437" cy="4324571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GRAFFITI THAT IS DONE WITHOUT MUCH PLANNING, NOT MUCH TO LOSE</a:t>
            </a:r>
          </a:p>
          <a:p>
            <a:r>
              <a:rPr lang="en-US" dirty="0" smtClean="0"/>
              <a:t>A WAY TO LEAVE A MARK ON A PUBLIC SPACE (LIKE A HIGH SCHOOL) BUT ONLY IF YOU LOOK HARD ENOUGH, AN INTERESTING WAY PEOPLE INTERACT WITH THEIR ENVIRONMENT/TEST THEIR VOICES</a:t>
            </a:r>
          </a:p>
          <a:p>
            <a:r>
              <a:rPr lang="en-US" dirty="0" smtClean="0"/>
              <a:t>CAN PROVIDE INFORMATION ABOUT TIME (CHRONOLOGY OF DIFFERENT MESSAGES, REFERENCES)</a:t>
            </a:r>
          </a:p>
          <a:p>
            <a:r>
              <a:rPr lang="en-US" dirty="0" smtClean="0"/>
              <a:t>POTENTIALLY HAS A SUBCONSCIOUS EFFECT ON A WIDE AUDIENCE, E.G. CAN SET A SCHOOL CULTURE</a:t>
            </a:r>
            <a:endParaRPr lang="en-US" dirty="0"/>
          </a:p>
        </p:txBody>
      </p:sp>
      <p:pic>
        <p:nvPicPr>
          <p:cNvPr id="13" name="Picture Placeholder 12" descr="Woman standing in busy street">
            <a:extLst>
              <a:ext uri="{FF2B5EF4-FFF2-40B4-BE49-F238E27FC236}">
                <a16:creationId xmlns:a16="http://schemas.microsoft.com/office/drawing/2014/main" xmlns="" id="{2DE929C2-CECF-4E72-810C-75B9E7BC25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981" b="3981"/>
          <a:stretch>
            <a:fillRect/>
          </a:stretch>
        </p:blipFill>
        <p:spPr/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00" y="2562225"/>
            <a:ext cx="3857625" cy="3857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258" t="28609" r="18388" b="6507"/>
          <a:stretch/>
        </p:blipFill>
        <p:spPr>
          <a:xfrm>
            <a:off x="9694175" y="979766"/>
            <a:ext cx="2022322" cy="2000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982" y="-13063"/>
            <a:ext cx="3684894" cy="20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_Presentation_AS_v5" id="{5025B7A7-C142-444D-B96A-8D4663712BAE}" vid="{5537F7F6-84BB-4168-AA49-628E88DA89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7260FDF-D06D-44B7-85F4-452DDA7D20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7C1EDD-C7A6-458E-B2A4-BFBE115056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2FA12D-8666-403F-9743-AAD21CFEA8A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0</TotalTime>
  <Words>202</Words>
  <Application>Microsoft Office PowerPoint</Application>
  <PresentationFormat>Widescreen</PresentationFormat>
  <Paragraphs>27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Bebas</vt:lpstr>
      <vt:lpstr>Calibri</vt:lpstr>
      <vt:lpstr>Gill Sans</vt:lpstr>
      <vt:lpstr>Gill Sans Light</vt:lpstr>
      <vt:lpstr>Gill Sans MT</vt:lpstr>
      <vt:lpstr>Gill Sans Nova Light</vt:lpstr>
      <vt:lpstr>Helvetica Light</vt:lpstr>
      <vt:lpstr>Office Theme</vt:lpstr>
      <vt:lpstr>The Bindi and (Women’s) Faces</vt:lpstr>
      <vt:lpstr>PowerPoint Presentation</vt:lpstr>
      <vt:lpstr>Information conveyed on the most powerful social communication tools – the face</vt:lpstr>
      <vt:lpstr>Calibri and Content</vt:lpstr>
      <vt:lpstr>An unintentional information leak due to a sans-serif font</vt:lpstr>
      <vt:lpstr>Writing on the bathroom wall</vt:lpstr>
      <vt:lpstr>Creative spaces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2018-07-17T20:26:54Z</dcterms:created>
  <dcterms:modified xsi:type="dcterms:W3CDTF">2018-07-18T03:24:46Z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